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2" r:id="rId7"/>
    <p:sldId id="266" r:id="rId8"/>
    <p:sldId id="268" r:id="rId9"/>
    <p:sldId id="270" r:id="rId10"/>
    <p:sldId id="272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7FF411-4290-4002-97C7-8D193CD36DD7}" type="datetimeFigureOut">
              <a:rPr lang="en-GB" smtClean="0"/>
              <a:t>22/11/2011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A59814-2B7B-4681-A3E7-4ACF6360B0BF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/>
              <a:t>Tag Rugby </a:t>
            </a:r>
            <a:r>
              <a:rPr lang="en-GB" u="sng" dirty="0">
                <a:effectLst/>
              </a:rPr>
              <a:t>Coach</a:t>
            </a:r>
            <a:r>
              <a:rPr lang="en-GB" u="sng" dirty="0"/>
              <a:t> Education 22</a:t>
            </a:r>
            <a:r>
              <a:rPr lang="en-GB" u="sng" baseline="30000" dirty="0"/>
              <a:t>nd</a:t>
            </a:r>
            <a:r>
              <a:rPr lang="en-GB" u="sng" dirty="0"/>
              <a:t> November 2012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orfc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005064"/>
            <a:ext cx="15240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Group Tasks</a:t>
            </a:r>
            <a:endParaRPr lang="en-GB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EDIC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GB" u="sng" dirty="0" smtClean="0"/>
              <a:t>Warm/ups – BR &amp; LS</a:t>
            </a:r>
          </a:p>
          <a:p>
            <a:endParaRPr lang="en-GB" u="sng" dirty="0" smtClean="0"/>
          </a:p>
          <a:p>
            <a:r>
              <a:rPr lang="en-GB" u="sng" dirty="0" smtClean="0"/>
              <a:t>Group1 </a:t>
            </a:r>
          </a:p>
          <a:p>
            <a:r>
              <a:rPr lang="en-GB" dirty="0" smtClean="0"/>
              <a:t>Stuck in the mud.</a:t>
            </a:r>
          </a:p>
          <a:p>
            <a:endParaRPr lang="en-GB" dirty="0" smtClean="0"/>
          </a:p>
          <a:p>
            <a:r>
              <a:rPr lang="en-GB" u="sng" dirty="0" smtClean="0"/>
              <a:t>Group 2</a:t>
            </a:r>
          </a:p>
          <a:p>
            <a:r>
              <a:rPr lang="en-GB" dirty="0" smtClean="0"/>
              <a:t>Stadium Ball</a:t>
            </a:r>
          </a:p>
          <a:p>
            <a:endParaRPr lang="en-GB" dirty="0" smtClean="0"/>
          </a:p>
          <a:p>
            <a:r>
              <a:rPr lang="en-GB" u="sng" dirty="0" smtClean="0"/>
              <a:t>Group 3</a:t>
            </a:r>
          </a:p>
          <a:p>
            <a:r>
              <a:rPr lang="en-GB" dirty="0" smtClean="0"/>
              <a:t>Hand/Catch </a:t>
            </a:r>
            <a:r>
              <a:rPr lang="en-GB" sz="2000" dirty="0" smtClean="0"/>
              <a:t>- Mini shuttles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APES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u="sng" dirty="0" smtClean="0"/>
              <a:t>Group 4</a:t>
            </a:r>
          </a:p>
          <a:p>
            <a:r>
              <a:rPr lang="en-GB" dirty="0" smtClean="0"/>
              <a:t>Evasive Running – </a:t>
            </a:r>
            <a:r>
              <a:rPr lang="en-GB" sz="2000" dirty="0" smtClean="0"/>
              <a:t>Tag Bull Dogs</a:t>
            </a:r>
          </a:p>
          <a:p>
            <a:endParaRPr lang="en-GB" dirty="0" smtClean="0"/>
          </a:p>
          <a:p>
            <a:r>
              <a:rPr lang="en-GB" u="sng" dirty="0" smtClean="0"/>
              <a:t>GROUP 5 </a:t>
            </a:r>
            <a:r>
              <a:rPr lang="en-GB" dirty="0" smtClean="0"/>
              <a:t>– </a:t>
            </a:r>
            <a:r>
              <a:rPr lang="en-GB" sz="1900" dirty="0" smtClean="0"/>
              <a:t>Ball Skills</a:t>
            </a:r>
            <a:endParaRPr lang="en-GB" sz="1900" dirty="0" smtClean="0"/>
          </a:p>
          <a:p>
            <a:endParaRPr lang="en-GB" u="sng" dirty="0" smtClean="0"/>
          </a:p>
          <a:p>
            <a:r>
              <a:rPr lang="en-GB" u="sng" dirty="0" smtClean="0"/>
              <a:t>Game Coaching</a:t>
            </a:r>
          </a:p>
          <a:p>
            <a:r>
              <a:rPr lang="en-GB" dirty="0" smtClean="0"/>
              <a:t>All groups!!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i="1" dirty="0" smtClean="0"/>
              <a:t>In your delivery use the </a:t>
            </a:r>
            <a:r>
              <a:rPr lang="en-GB" i="1" dirty="0" smtClean="0">
                <a:solidFill>
                  <a:srgbClr val="FF0000"/>
                </a:solidFill>
              </a:rPr>
              <a:t>Coaching Process </a:t>
            </a:r>
            <a:r>
              <a:rPr lang="en-GB" i="1" dirty="0" smtClean="0"/>
              <a:t>&amp; </a:t>
            </a:r>
            <a:r>
              <a:rPr lang="en-GB" i="1" dirty="0" smtClean="0">
                <a:solidFill>
                  <a:srgbClr val="FF0000"/>
                </a:solidFill>
              </a:rPr>
              <a:t>APES</a:t>
            </a:r>
            <a:r>
              <a:rPr lang="en-GB" i="1" dirty="0" smtClean="0"/>
              <a:t> principles” </a:t>
            </a:r>
          </a:p>
          <a:p>
            <a:r>
              <a:rPr lang="en-GB" i="1" dirty="0" smtClean="0"/>
              <a:t>Split into groups!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/>
          <a:lstStyle/>
          <a:p>
            <a:pPr algn="ctr"/>
            <a:r>
              <a:rPr lang="en-GB" dirty="0" smtClean="0"/>
              <a:t>Drill &amp; Skills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4864"/>
            <a:ext cx="7772400" cy="2606447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You will now see a variety of exercises and drills, please feel free to take notes.  These will be part of your group tasks for the practical part of the course.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Please ask questions if you are unsure of anything.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Tutor-Assign groups to their exercise!!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Groups will conduct a 6 minute plan for their allocated task and deliver to the rest of the group.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u="sng" dirty="0" smtClean="0"/>
              <a:t>Tag Rugby Rules</a:t>
            </a:r>
            <a:endParaRPr lang="en-GB" dirty="0" smtClean="0"/>
          </a:p>
          <a:p>
            <a:pPr lvl="0"/>
            <a:r>
              <a:rPr lang="en-GB" dirty="0" smtClean="0"/>
              <a:t>After being tagged, the ball carrier has 3 seconds to pass the ball, in this time they can also take 3 steps, if they are within 2 steps of the try line, they </a:t>
            </a:r>
            <a:r>
              <a:rPr lang="en-GB" b="1" dirty="0" smtClean="0"/>
              <a:t>can</a:t>
            </a:r>
            <a:r>
              <a:rPr lang="en-GB" dirty="0" smtClean="0"/>
              <a:t> score.</a:t>
            </a:r>
          </a:p>
          <a:p>
            <a:pPr lvl="0"/>
            <a:r>
              <a:rPr lang="en-GB" dirty="0" smtClean="0"/>
              <a:t>Players making the tag must shout ‘TAG’ and then hold the tag above their head.</a:t>
            </a:r>
          </a:p>
          <a:p>
            <a:pPr lvl="0"/>
            <a:r>
              <a:rPr lang="en-GB" dirty="0" smtClean="0"/>
              <a:t>Offside line is the ball after a TAG; any defending players obstructing the pass are offside.  Penalty as a result.</a:t>
            </a:r>
          </a:p>
          <a:p>
            <a:pPr lvl="0"/>
            <a:r>
              <a:rPr lang="en-GB" dirty="0" smtClean="0"/>
              <a:t>Tap &amp; pass acts as restart for all purposes.  Defending team must be back 5 metres.</a:t>
            </a:r>
          </a:p>
          <a:p>
            <a:pPr lvl="0"/>
            <a:r>
              <a:rPr lang="en-GB" dirty="0" smtClean="0"/>
              <a:t>There should be </a:t>
            </a:r>
            <a:r>
              <a:rPr lang="en-GB" b="1" dirty="0" smtClean="0"/>
              <a:t>no</a:t>
            </a:r>
            <a:r>
              <a:rPr lang="en-GB" dirty="0" smtClean="0"/>
              <a:t> contact in Tag Rugby at all.  A Penalty will occur against offending players.</a:t>
            </a:r>
          </a:p>
          <a:p>
            <a:pPr lvl="0"/>
            <a:r>
              <a:rPr lang="en-GB" dirty="0" smtClean="0"/>
              <a:t>A try will be disallowed if the player dives or drops onto two knees/or dives in the act of a score.  If a player has slipped or been pushed the referee has final decision.</a:t>
            </a:r>
          </a:p>
          <a:p>
            <a:pPr lvl="0"/>
            <a:r>
              <a:rPr lang="en-GB" dirty="0" smtClean="0"/>
              <a:t>Defending players who dive for the TAG will be penalised as will players who come off their feet trying to recover a loose ball.</a:t>
            </a:r>
          </a:p>
          <a:p>
            <a:pPr lvl="0"/>
            <a:r>
              <a:rPr lang="en-GB" dirty="0" smtClean="0"/>
              <a:t>Any hand-offs, protecting tags, shirt pulling, over zealous spinning or unnecessary contact will be penalised.</a:t>
            </a:r>
          </a:p>
          <a:p>
            <a:pPr lvl="0"/>
            <a:r>
              <a:rPr lang="en-GB" dirty="0" smtClean="0"/>
              <a:t>Players must give the Tag back after a successful tag.</a:t>
            </a:r>
          </a:p>
          <a:p>
            <a:pPr lvl="0"/>
            <a:r>
              <a:rPr lang="en-GB" dirty="0" smtClean="0"/>
              <a:t>Two hands must be on the ball at all times, unless they have broken away and clear of any defenders. Penalty against offenders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No forward passing – Sideways &amp; Backwards passing only!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Rules of the Game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Q`s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will send the resources to you from tonight's exercises via e-mail.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</a:t>
            </a:r>
            <a:r>
              <a:rPr lang="en-GB" u="sng" dirty="0" smtClean="0"/>
              <a:t>uestions?????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5155496"/>
            <a:ext cx="9144000" cy="1095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6pm – Welcome &amp; Register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Info about Rugby Rookies and CRP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Coaching Process &amp; APES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Group Tasks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Format for tonight; Drills &amp; Skills - Video Clips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Rules of the game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 &amp;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Practical on Astro 7pm – 8pm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Equipment info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W/up – BR &amp; LS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Coaching Tasks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Tag Rugby the Game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Tag Rugby is currently being delivered across Mini sections at Kirkwall/St. Andrews and Dounby as well as the CRP.</a:t>
            </a:r>
          </a:p>
          <a:p>
            <a:r>
              <a:rPr lang="en-GB" dirty="0" smtClean="0"/>
              <a:t>1045 children across the mainland and Isles schools (P1-7) received tag rugby coaching last academic year.</a:t>
            </a:r>
          </a:p>
          <a:p>
            <a:r>
              <a:rPr lang="en-GB" dirty="0" smtClean="0"/>
              <a:t>Great sport </a:t>
            </a:r>
            <a:r>
              <a:rPr lang="en-GB" sz="1800" dirty="0" smtClean="0"/>
              <a:t>for mixed sexes encouraging team work-organisation-health and exercise-ball handling &amp; hand eye coordination – physical competencies-discipline-positive communication and always working in conjunction with C of E.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Tag Rugby in Orkney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u="sng" dirty="0" smtClean="0">
                <a:solidFill>
                  <a:srgbClr val="FF0000"/>
                </a:solidFill>
              </a:rPr>
              <a:t>APES</a:t>
            </a:r>
            <a:r>
              <a:rPr lang="en-GB" dirty="0" smtClean="0"/>
              <a:t> – principle.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Activity – </a:t>
            </a:r>
            <a:r>
              <a:rPr lang="en-GB" sz="2400" dirty="0" smtClean="0"/>
              <a:t>Max participation </a:t>
            </a:r>
          </a:p>
          <a:p>
            <a:r>
              <a:rPr lang="en-GB" dirty="0" smtClean="0"/>
              <a:t>Purpose – </a:t>
            </a:r>
            <a:r>
              <a:rPr lang="en-GB" sz="1800" dirty="0" smtClean="0"/>
              <a:t>What are your aims of the exercise/drill or game?</a:t>
            </a:r>
          </a:p>
          <a:p>
            <a:r>
              <a:rPr lang="en-GB" dirty="0" smtClean="0"/>
              <a:t>Enjoyment – </a:t>
            </a:r>
            <a:r>
              <a:rPr lang="en-GB" sz="1800" dirty="0" smtClean="0"/>
              <a:t>Do the kids look happy and having a good time?</a:t>
            </a:r>
          </a:p>
          <a:p>
            <a:r>
              <a:rPr lang="en-GB" dirty="0" smtClean="0"/>
              <a:t>Safe – </a:t>
            </a:r>
            <a:r>
              <a:rPr lang="en-GB" sz="2400" dirty="0" smtClean="0"/>
              <a:t>No danger to participants.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 descr="tag festival 2010 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501008"/>
            <a:ext cx="6141241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531839"/>
            <a:ext cx="874846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HOWS of Coaching – Coaching Process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xplanation &amp;Instruction.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emonstration.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mitation &amp;Observation and Analysis.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orrection-Feedback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simple way to remember this is in the form of 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EDIC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Explanation -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the skill/exercise.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Demonstrate -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exercise effectively using a high skill player/s or coach.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Imitation - </a:t>
            </a: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 the participants of the skill/exercise, (Conducting the exercise).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Correction –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give feedback on how they can better their actions.  Positive Corrective feedback e.g. that’s was great, but if you also follow through with your hands you will have a more accurate pass etc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3BC5-37C7-4B57-AA09-1A4E34D8F90C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15058" name="Text Box 18"/>
          <p:cNvSpPr txBox="1">
            <a:spLocks noChangeArrowheads="1"/>
          </p:cNvSpPr>
          <p:nvPr/>
        </p:nvSpPr>
        <p:spPr bwMode="auto">
          <a:xfrm>
            <a:off x="3851275" y="333375"/>
            <a:ext cx="486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000" b="1" dirty="0">
                <a:solidFill>
                  <a:srgbClr val="FF3300"/>
                </a:solidFill>
              </a:rPr>
              <a:t>Providing Instruction &amp; Explanation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79388" y="836613"/>
            <a:ext cx="2663825" cy="1785937"/>
            <a:chOff x="113" y="527"/>
            <a:chExt cx="1678" cy="1125"/>
          </a:xfrm>
        </p:grpSpPr>
        <p:sp>
          <p:nvSpPr>
            <p:cNvPr id="215076" name="Cloud"/>
            <p:cNvSpPr>
              <a:spLocks noChangeAspect="1" noEditPoints="1" noChangeArrowheads="1"/>
            </p:cNvSpPr>
            <p:nvPr/>
          </p:nvSpPr>
          <p:spPr bwMode="auto">
            <a:xfrm>
              <a:off x="113" y="527"/>
              <a:ext cx="1678" cy="11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15075" name="Rectangle 35"/>
            <p:cNvSpPr>
              <a:spLocks noChangeArrowheads="1"/>
            </p:cNvSpPr>
            <p:nvPr/>
          </p:nvSpPr>
          <p:spPr bwMode="auto">
            <a:xfrm>
              <a:off x="340" y="754"/>
              <a:ext cx="127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1: Plan what to say before you speak</a:t>
              </a:r>
              <a:endParaRPr lang="en-GB" b="1" dirty="0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124075" y="2276475"/>
            <a:ext cx="2592388" cy="1736725"/>
            <a:chOff x="1338" y="1434"/>
            <a:chExt cx="1633" cy="1094"/>
          </a:xfrm>
        </p:grpSpPr>
        <p:sp>
          <p:nvSpPr>
            <p:cNvPr id="215078" name="Cloud"/>
            <p:cNvSpPr>
              <a:spLocks noChangeAspect="1" noEditPoints="1" noChangeArrowheads="1"/>
            </p:cNvSpPr>
            <p:nvPr/>
          </p:nvSpPr>
          <p:spPr bwMode="auto">
            <a:xfrm>
              <a:off x="1338" y="1434"/>
              <a:ext cx="1633" cy="109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BEFD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15079" name="Text Box 39"/>
            <p:cNvSpPr txBox="1">
              <a:spLocks noChangeArrowheads="1"/>
            </p:cNvSpPr>
            <p:nvPr/>
          </p:nvSpPr>
          <p:spPr bwMode="auto">
            <a:xfrm>
              <a:off x="1519" y="1661"/>
              <a:ext cx="13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/>
                <a:t>2: Gain their attention before you start</a:t>
              </a:r>
              <a:endParaRPr lang="en-GB" dirty="0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356100" y="3716338"/>
            <a:ext cx="2449513" cy="1641475"/>
            <a:chOff x="2744" y="2341"/>
            <a:chExt cx="1543" cy="1034"/>
          </a:xfrm>
        </p:grpSpPr>
        <p:sp>
          <p:nvSpPr>
            <p:cNvPr id="215080" name="Cloud"/>
            <p:cNvSpPr>
              <a:spLocks noChangeAspect="1" noEditPoints="1" noChangeArrowheads="1"/>
            </p:cNvSpPr>
            <p:nvPr/>
          </p:nvSpPr>
          <p:spPr bwMode="auto">
            <a:xfrm>
              <a:off x="2744" y="2341"/>
              <a:ext cx="1543" cy="103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15082" name="Text Box 42"/>
            <p:cNvSpPr txBox="1">
              <a:spLocks noChangeArrowheads="1"/>
            </p:cNvSpPr>
            <p:nvPr/>
          </p:nvSpPr>
          <p:spPr bwMode="auto">
            <a:xfrm>
              <a:off x="2925" y="2568"/>
              <a:ext cx="122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/>
                <a:t>3: Keep the message </a:t>
              </a:r>
            </a:p>
            <a:p>
              <a:pPr algn="ctr"/>
              <a:r>
                <a:rPr lang="en-US" b="1" dirty="0"/>
                <a:t>simple</a:t>
              </a:r>
              <a:endParaRPr lang="en-GB" dirty="0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731000" y="5013176"/>
            <a:ext cx="2413000" cy="1617663"/>
            <a:chOff x="4195" y="3082"/>
            <a:chExt cx="1520" cy="1019"/>
          </a:xfrm>
        </p:grpSpPr>
        <p:sp>
          <p:nvSpPr>
            <p:cNvPr id="215081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3082"/>
              <a:ext cx="1520" cy="101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15085" name="Text Box 45"/>
            <p:cNvSpPr txBox="1">
              <a:spLocks noChangeArrowheads="1"/>
            </p:cNvSpPr>
            <p:nvPr/>
          </p:nvSpPr>
          <p:spPr bwMode="auto">
            <a:xfrm>
              <a:off x="4377" y="3203"/>
              <a:ext cx="1179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/>
                <a:t>4: Invite questions and check for</a:t>
              </a:r>
            </a:p>
            <a:p>
              <a:pPr algn="ctr"/>
              <a:r>
                <a:rPr lang="en-US" b="1" dirty="0"/>
                <a:t>understanding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A1A0-E0ED-492A-91FE-B670B12D5455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4067175" y="188913"/>
            <a:ext cx="486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altLang="en-GB" sz="2000" b="1" dirty="0">
                <a:solidFill>
                  <a:srgbClr val="0000FF"/>
                </a:solidFill>
              </a:rPr>
              <a:t>Providing Demonstrations</a:t>
            </a:r>
            <a:endParaRPr lang="en-GB" sz="2000" b="1" dirty="0">
              <a:solidFill>
                <a:srgbClr val="0000FF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836613"/>
            <a:ext cx="2663825" cy="1785937"/>
            <a:chOff x="113" y="527"/>
            <a:chExt cx="1678" cy="1125"/>
          </a:xfrm>
        </p:grpSpPr>
        <p:sp>
          <p:nvSpPr>
            <p:cNvPr id="240644" name="Cloud"/>
            <p:cNvSpPr>
              <a:spLocks noChangeAspect="1" noEditPoints="1" noChangeArrowheads="1"/>
            </p:cNvSpPr>
            <p:nvPr/>
          </p:nvSpPr>
          <p:spPr bwMode="auto">
            <a:xfrm>
              <a:off x="113" y="527"/>
              <a:ext cx="1678" cy="11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0645" name="Rectangle 5"/>
            <p:cNvSpPr>
              <a:spLocks noChangeArrowheads="1"/>
            </p:cNvSpPr>
            <p:nvPr/>
          </p:nvSpPr>
          <p:spPr bwMode="auto">
            <a:xfrm>
              <a:off x="340" y="754"/>
              <a:ext cx="127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</a:rPr>
                <a:t>1: Position so all can see and hear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24075" y="2276475"/>
            <a:ext cx="2592388" cy="1736725"/>
            <a:chOff x="1338" y="1434"/>
            <a:chExt cx="1633" cy="1094"/>
          </a:xfrm>
        </p:grpSpPr>
        <p:sp>
          <p:nvSpPr>
            <p:cNvPr id="240647" name="Cloud"/>
            <p:cNvSpPr>
              <a:spLocks noChangeAspect="1" noEditPoints="1" noChangeArrowheads="1"/>
            </p:cNvSpPr>
            <p:nvPr/>
          </p:nvSpPr>
          <p:spPr bwMode="auto">
            <a:xfrm>
              <a:off x="1338" y="1434"/>
              <a:ext cx="1633" cy="109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0648" name="Text Box 8"/>
            <p:cNvSpPr txBox="1">
              <a:spLocks noChangeArrowheads="1"/>
            </p:cNvSpPr>
            <p:nvPr/>
          </p:nvSpPr>
          <p:spPr bwMode="auto">
            <a:xfrm>
              <a:off x="1519" y="1661"/>
              <a:ext cx="13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2: Focus attention on 1-2 key points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56100" y="3644900"/>
            <a:ext cx="2449513" cy="1641475"/>
            <a:chOff x="2744" y="2296"/>
            <a:chExt cx="1543" cy="1034"/>
          </a:xfrm>
        </p:grpSpPr>
        <p:sp>
          <p:nvSpPr>
            <p:cNvPr id="240650" name="Cloud"/>
            <p:cNvSpPr>
              <a:spLocks noChangeAspect="1" noEditPoints="1" noChangeArrowheads="1"/>
            </p:cNvSpPr>
            <p:nvPr/>
          </p:nvSpPr>
          <p:spPr bwMode="auto">
            <a:xfrm>
              <a:off x="2744" y="2296"/>
              <a:ext cx="1543" cy="103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0651" name="Text Box 11"/>
            <p:cNvSpPr txBox="1">
              <a:spLocks noChangeArrowheads="1"/>
            </p:cNvSpPr>
            <p:nvPr/>
          </p:nvSpPr>
          <p:spPr bwMode="auto">
            <a:xfrm>
              <a:off x="2925" y="2432"/>
              <a:ext cx="1225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3: Repeat appropriate demo more than once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659563" y="4892675"/>
            <a:ext cx="2413000" cy="1617663"/>
            <a:chOff x="4195" y="3082"/>
            <a:chExt cx="1520" cy="1019"/>
          </a:xfrm>
        </p:grpSpPr>
        <p:sp>
          <p:nvSpPr>
            <p:cNvPr id="240653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3082"/>
              <a:ext cx="1520" cy="101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0654" name="Text Box 14"/>
            <p:cNvSpPr txBox="1">
              <a:spLocks noChangeArrowheads="1"/>
            </p:cNvSpPr>
            <p:nvPr/>
          </p:nvSpPr>
          <p:spPr bwMode="auto">
            <a:xfrm>
              <a:off x="4377" y="3203"/>
              <a:ext cx="1179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4: Invite questions and check for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understanding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CB5B-216B-43E2-B4C6-8C0B0E3A80E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42690" name="Text Box 2"/>
          <p:cNvSpPr txBox="1">
            <a:spLocks noChangeArrowheads="1"/>
          </p:cNvSpPr>
          <p:nvPr/>
        </p:nvSpPr>
        <p:spPr bwMode="auto">
          <a:xfrm>
            <a:off x="2411413" y="188913"/>
            <a:ext cx="651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GB" sz="2400" b="1" dirty="0">
                <a:solidFill>
                  <a:srgbClr val="FF3300"/>
                </a:solidFill>
              </a:rPr>
              <a:t>Key factors in </a:t>
            </a:r>
            <a:r>
              <a:rPr lang="en-GB" altLang="en-GB" sz="2400" b="1" dirty="0">
                <a:solidFill>
                  <a:srgbClr val="0000FF"/>
                </a:solidFill>
              </a:rPr>
              <a:t>Observation</a:t>
            </a:r>
            <a:r>
              <a:rPr lang="en-GB" altLang="en-GB" sz="2400" b="1" dirty="0">
                <a:solidFill>
                  <a:srgbClr val="FF3300"/>
                </a:solidFill>
              </a:rPr>
              <a:t> and </a:t>
            </a:r>
            <a:r>
              <a:rPr lang="en-GB" altLang="en-GB" sz="2400" b="1" dirty="0">
                <a:solidFill>
                  <a:srgbClr val="0000FF"/>
                </a:solidFill>
              </a:rPr>
              <a:t>Analysis</a:t>
            </a:r>
            <a:endParaRPr lang="en-GB" sz="2400" b="1" dirty="0">
              <a:solidFill>
                <a:srgbClr val="0000FF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836613"/>
            <a:ext cx="2663825" cy="1785937"/>
            <a:chOff x="113" y="527"/>
            <a:chExt cx="1678" cy="1125"/>
          </a:xfrm>
        </p:grpSpPr>
        <p:sp>
          <p:nvSpPr>
            <p:cNvPr id="242692" name="Cloud"/>
            <p:cNvSpPr>
              <a:spLocks noChangeAspect="1" noEditPoints="1" noChangeArrowheads="1"/>
            </p:cNvSpPr>
            <p:nvPr/>
          </p:nvSpPr>
          <p:spPr bwMode="auto">
            <a:xfrm>
              <a:off x="113" y="527"/>
              <a:ext cx="1678" cy="11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2693" name="Rectangle 5"/>
            <p:cNvSpPr>
              <a:spLocks noChangeArrowheads="1"/>
            </p:cNvSpPr>
            <p:nvPr/>
          </p:nvSpPr>
          <p:spPr bwMode="auto">
            <a:xfrm>
              <a:off x="340" y="754"/>
              <a:ext cx="127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 dirty="0"/>
                <a:t>1: Focus on each key factor one at a time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24075" y="2276475"/>
            <a:ext cx="2592388" cy="1736725"/>
            <a:chOff x="1338" y="1434"/>
            <a:chExt cx="1633" cy="1094"/>
          </a:xfrm>
        </p:grpSpPr>
        <p:sp>
          <p:nvSpPr>
            <p:cNvPr id="242695" name="Cloud"/>
            <p:cNvSpPr>
              <a:spLocks noChangeAspect="1" noEditPoints="1" noChangeArrowheads="1"/>
            </p:cNvSpPr>
            <p:nvPr/>
          </p:nvSpPr>
          <p:spPr bwMode="auto">
            <a:xfrm>
              <a:off x="1338" y="1434"/>
              <a:ext cx="1633" cy="109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2696" name="Text Box 8"/>
            <p:cNvSpPr txBox="1">
              <a:spLocks noChangeArrowheads="1"/>
            </p:cNvSpPr>
            <p:nvPr/>
          </p:nvSpPr>
          <p:spPr bwMode="auto">
            <a:xfrm>
              <a:off x="1475" y="1674"/>
              <a:ext cx="140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2: Observe action several times from different positions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265613" y="3530600"/>
            <a:ext cx="2970212" cy="1919288"/>
            <a:chOff x="2687" y="2224"/>
            <a:chExt cx="1871" cy="1209"/>
          </a:xfrm>
        </p:grpSpPr>
        <p:sp>
          <p:nvSpPr>
            <p:cNvPr id="242698" name="Cloud"/>
            <p:cNvSpPr>
              <a:spLocks noChangeAspect="1" noEditPoints="1" noChangeArrowheads="1"/>
            </p:cNvSpPr>
            <p:nvPr/>
          </p:nvSpPr>
          <p:spPr bwMode="auto">
            <a:xfrm>
              <a:off x="2687" y="2224"/>
              <a:ext cx="1871" cy="120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2699" name="Text Box 11"/>
            <p:cNvSpPr txBox="1">
              <a:spLocks noChangeArrowheads="1"/>
            </p:cNvSpPr>
            <p:nvPr/>
          </p:nvSpPr>
          <p:spPr bwMode="auto">
            <a:xfrm>
              <a:off x="2971" y="2341"/>
              <a:ext cx="1270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/>
                <a:t>3: Compare observation with correct template to find matches and mismatches</a:t>
              </a:r>
              <a:endParaRPr lang="en-GB" b="1" dirty="0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659563" y="4892675"/>
            <a:ext cx="2484437" cy="1917700"/>
            <a:chOff x="4195" y="3082"/>
            <a:chExt cx="1520" cy="1019"/>
          </a:xfrm>
        </p:grpSpPr>
        <p:sp>
          <p:nvSpPr>
            <p:cNvPr id="242701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3082"/>
              <a:ext cx="1520" cy="101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BEFD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2702" name="Text Box 14"/>
            <p:cNvSpPr txBox="1">
              <a:spLocks noChangeArrowheads="1"/>
            </p:cNvSpPr>
            <p:nvPr/>
          </p:nvSpPr>
          <p:spPr bwMode="auto">
            <a:xfrm>
              <a:off x="4377" y="3203"/>
              <a:ext cx="1179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/>
                <a:t>4: Determine action: build on strengths, correct errors, do nothing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43B6-213D-45E3-9F05-036DFCE15CDE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4067175" y="188913"/>
            <a:ext cx="486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Providing </a:t>
            </a:r>
            <a:r>
              <a:rPr lang="en-GB" altLang="en-GB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Feedback</a:t>
            </a:r>
            <a:endParaRPr lang="en-GB" sz="2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836613"/>
            <a:ext cx="2663825" cy="1785937"/>
            <a:chOff x="113" y="527"/>
            <a:chExt cx="1678" cy="1125"/>
          </a:xfrm>
        </p:grpSpPr>
        <p:sp>
          <p:nvSpPr>
            <p:cNvPr id="241668" name="Cloud"/>
            <p:cNvSpPr>
              <a:spLocks noChangeAspect="1" noEditPoints="1" noChangeArrowheads="1"/>
            </p:cNvSpPr>
            <p:nvPr/>
          </p:nvSpPr>
          <p:spPr bwMode="auto">
            <a:xfrm>
              <a:off x="113" y="527"/>
              <a:ext cx="1678" cy="112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1669" name="Rectangle 5"/>
            <p:cNvSpPr>
              <a:spLocks noChangeArrowheads="1"/>
            </p:cNvSpPr>
            <p:nvPr/>
          </p:nvSpPr>
          <p:spPr bwMode="auto">
            <a:xfrm>
              <a:off x="340" y="754"/>
              <a:ext cx="127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b="1" dirty="0"/>
                <a:t>1: Ask questions to generate </a:t>
              </a:r>
            </a:p>
            <a:p>
              <a:pPr algn="ctr" eaLnBrk="0" hangingPunct="0"/>
              <a:r>
                <a:rPr lang="en-GB" b="1" dirty="0"/>
                <a:t>self-feedback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24075" y="2276475"/>
            <a:ext cx="2592388" cy="1736725"/>
            <a:chOff x="1338" y="1434"/>
            <a:chExt cx="1633" cy="1094"/>
          </a:xfrm>
        </p:grpSpPr>
        <p:sp>
          <p:nvSpPr>
            <p:cNvPr id="241671" name="Cloud"/>
            <p:cNvSpPr>
              <a:spLocks noChangeAspect="1" noEditPoints="1" noChangeArrowheads="1"/>
            </p:cNvSpPr>
            <p:nvPr/>
          </p:nvSpPr>
          <p:spPr bwMode="auto">
            <a:xfrm>
              <a:off x="1338" y="1434"/>
              <a:ext cx="1633" cy="109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1672" name="Text Box 8"/>
            <p:cNvSpPr txBox="1">
              <a:spLocks noChangeArrowheads="1"/>
            </p:cNvSpPr>
            <p:nvPr/>
          </p:nvSpPr>
          <p:spPr bwMode="auto">
            <a:xfrm>
              <a:off x="1519" y="1661"/>
              <a:ext cx="13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/>
                <a:t>2: Limit information to </a:t>
              </a:r>
            </a:p>
            <a:p>
              <a:pPr algn="ctr" eaLnBrk="0" hangingPunct="0"/>
              <a:r>
                <a:rPr lang="en-US" b="1" dirty="0"/>
                <a:t>1-2 key points</a:t>
              </a:r>
              <a:endParaRPr lang="en-GB" b="1" dirty="0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356100" y="3716338"/>
            <a:ext cx="2449513" cy="1641475"/>
            <a:chOff x="2744" y="2341"/>
            <a:chExt cx="1543" cy="1034"/>
          </a:xfrm>
        </p:grpSpPr>
        <p:sp>
          <p:nvSpPr>
            <p:cNvPr id="241674" name="Cloud"/>
            <p:cNvSpPr>
              <a:spLocks noChangeAspect="1" noEditPoints="1" noChangeArrowheads="1"/>
            </p:cNvSpPr>
            <p:nvPr/>
          </p:nvSpPr>
          <p:spPr bwMode="auto">
            <a:xfrm>
              <a:off x="2744" y="2341"/>
              <a:ext cx="1543" cy="103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1675" name="Text Box 11"/>
            <p:cNvSpPr txBox="1">
              <a:spLocks noChangeArrowheads="1"/>
            </p:cNvSpPr>
            <p:nvPr/>
          </p:nvSpPr>
          <p:spPr bwMode="auto">
            <a:xfrm>
              <a:off x="2925" y="2568"/>
              <a:ext cx="122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/>
                <a:t>3: Give specific simple information</a:t>
              </a:r>
              <a:endParaRPr lang="en-GB" b="1" dirty="0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659563" y="4892675"/>
            <a:ext cx="2413000" cy="1617663"/>
            <a:chOff x="4195" y="3082"/>
            <a:chExt cx="1520" cy="1019"/>
          </a:xfrm>
        </p:grpSpPr>
        <p:sp>
          <p:nvSpPr>
            <p:cNvPr id="241677" name="Cloud"/>
            <p:cNvSpPr>
              <a:spLocks noChangeAspect="1" noEditPoints="1" noChangeArrowheads="1"/>
            </p:cNvSpPr>
            <p:nvPr/>
          </p:nvSpPr>
          <p:spPr bwMode="auto">
            <a:xfrm>
              <a:off x="4195" y="3082"/>
              <a:ext cx="1520" cy="101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BEFD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1678" name="Text Box 14"/>
            <p:cNvSpPr txBox="1">
              <a:spLocks noChangeArrowheads="1"/>
            </p:cNvSpPr>
            <p:nvPr/>
          </p:nvSpPr>
          <p:spPr bwMode="auto">
            <a:xfrm>
              <a:off x="4377" y="3203"/>
              <a:ext cx="1179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b="1" dirty="0"/>
            </a:p>
            <a:p>
              <a:pPr algn="ctr"/>
              <a:r>
                <a:rPr lang="en-US" b="1" dirty="0"/>
                <a:t>4: Keep it</a:t>
              </a:r>
            </a:p>
            <a:p>
              <a:pPr algn="ctr"/>
              <a:r>
                <a:rPr lang="en-US" b="1" dirty="0"/>
                <a:t>positive </a:t>
              </a:r>
            </a:p>
            <a:p>
              <a:pPr algn="ctr" eaLnBrk="0" hangingPunct="0"/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831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Tag Rugby Coach Education 22nd November 2012 </vt:lpstr>
      <vt:lpstr>Slide 2</vt:lpstr>
      <vt:lpstr>Tag Rugby in Orkney</vt:lpstr>
      <vt:lpstr>APES – principle.</vt:lpstr>
      <vt:lpstr>Slide 5</vt:lpstr>
      <vt:lpstr>Slide 6</vt:lpstr>
      <vt:lpstr>Slide 7</vt:lpstr>
      <vt:lpstr>Slide 8</vt:lpstr>
      <vt:lpstr>Slide 9</vt:lpstr>
      <vt:lpstr>Group Tasks</vt:lpstr>
      <vt:lpstr>Drill &amp; Skills</vt:lpstr>
      <vt:lpstr>Rules of the Game</vt:lpstr>
      <vt:lpstr>Questions?????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Rugby Coach Education 22nd November 2012</dc:title>
  <dc:creator>ORFC</dc:creator>
  <cp:lastModifiedBy>ORFC</cp:lastModifiedBy>
  <cp:revision>15</cp:revision>
  <dcterms:created xsi:type="dcterms:W3CDTF">2011-11-22T14:03:17Z</dcterms:created>
  <dcterms:modified xsi:type="dcterms:W3CDTF">2011-11-22T15:38:01Z</dcterms:modified>
</cp:coreProperties>
</file>